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B516C07-670A-4B44-A0DD-68D4A9BC63AE}" type="datetimeFigureOut">
              <a:rPr lang="en-AU" smtClean="0"/>
              <a:t>13/04/2015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99B05F-7037-41AA-A1A0-29F24C543288}" type="slidenum">
              <a:rPr lang="en-AU" smtClean="0"/>
              <a:t>‹#›</a:t>
            </a:fld>
            <a:endParaRPr lang="en-AU"/>
          </a:p>
        </p:txBody>
      </p:sp>
    </p:spTree>
    <p:extLst>
      <p:ext uri="{BB962C8B-B14F-4D97-AF65-F5344CB8AC3E}">
        <p14:creationId xmlns:p14="http://schemas.microsoft.com/office/powerpoint/2010/main" val="331325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B516C07-670A-4B44-A0DD-68D4A9BC63AE}" type="datetimeFigureOut">
              <a:rPr lang="en-AU" smtClean="0"/>
              <a:t>13/04/2015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99B05F-7037-41AA-A1A0-29F24C543288}" type="slidenum">
              <a:rPr lang="en-AU" smtClean="0"/>
              <a:t>‹#›</a:t>
            </a:fld>
            <a:endParaRPr lang="en-AU"/>
          </a:p>
        </p:txBody>
      </p:sp>
    </p:spTree>
    <p:extLst>
      <p:ext uri="{BB962C8B-B14F-4D97-AF65-F5344CB8AC3E}">
        <p14:creationId xmlns:p14="http://schemas.microsoft.com/office/powerpoint/2010/main" val="89257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B516C07-670A-4B44-A0DD-68D4A9BC63AE}" type="datetimeFigureOut">
              <a:rPr lang="en-AU" smtClean="0"/>
              <a:t>13/04/2015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99B05F-7037-41AA-A1A0-29F24C543288}" type="slidenum">
              <a:rPr lang="en-AU" smtClean="0"/>
              <a:t>‹#›</a:t>
            </a:fld>
            <a:endParaRPr lang="en-AU"/>
          </a:p>
        </p:txBody>
      </p:sp>
    </p:spTree>
    <p:extLst>
      <p:ext uri="{BB962C8B-B14F-4D97-AF65-F5344CB8AC3E}">
        <p14:creationId xmlns:p14="http://schemas.microsoft.com/office/powerpoint/2010/main" val="25594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B516C07-670A-4B44-A0DD-68D4A9BC63AE}" type="datetimeFigureOut">
              <a:rPr lang="en-AU" smtClean="0"/>
              <a:t>13/04/2015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99B05F-7037-41AA-A1A0-29F24C543288}" type="slidenum">
              <a:rPr lang="en-AU" smtClean="0"/>
              <a:t>‹#›</a:t>
            </a:fld>
            <a:endParaRPr lang="en-AU"/>
          </a:p>
        </p:txBody>
      </p:sp>
    </p:spTree>
    <p:extLst>
      <p:ext uri="{BB962C8B-B14F-4D97-AF65-F5344CB8AC3E}">
        <p14:creationId xmlns:p14="http://schemas.microsoft.com/office/powerpoint/2010/main" val="342611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16C07-670A-4B44-A0DD-68D4A9BC63AE}" type="datetimeFigureOut">
              <a:rPr lang="en-AU" smtClean="0"/>
              <a:t>13/04/2015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99B05F-7037-41AA-A1A0-29F24C543288}" type="slidenum">
              <a:rPr lang="en-AU" smtClean="0"/>
              <a:t>‹#›</a:t>
            </a:fld>
            <a:endParaRPr lang="en-AU"/>
          </a:p>
        </p:txBody>
      </p:sp>
    </p:spTree>
    <p:extLst>
      <p:ext uri="{BB962C8B-B14F-4D97-AF65-F5344CB8AC3E}">
        <p14:creationId xmlns:p14="http://schemas.microsoft.com/office/powerpoint/2010/main" val="3918821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B516C07-670A-4B44-A0DD-68D4A9BC63AE}" type="datetimeFigureOut">
              <a:rPr lang="en-AU" smtClean="0"/>
              <a:t>13/04/2015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899B05F-7037-41AA-A1A0-29F24C543288}" type="slidenum">
              <a:rPr lang="en-AU" smtClean="0"/>
              <a:t>‹#›</a:t>
            </a:fld>
            <a:endParaRPr lang="en-AU"/>
          </a:p>
        </p:txBody>
      </p:sp>
    </p:spTree>
    <p:extLst>
      <p:ext uri="{BB962C8B-B14F-4D97-AF65-F5344CB8AC3E}">
        <p14:creationId xmlns:p14="http://schemas.microsoft.com/office/powerpoint/2010/main" val="380173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B516C07-670A-4B44-A0DD-68D4A9BC63AE}" type="datetimeFigureOut">
              <a:rPr lang="en-AU" smtClean="0"/>
              <a:t>13/04/2015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899B05F-7037-41AA-A1A0-29F24C543288}" type="slidenum">
              <a:rPr lang="en-AU" smtClean="0"/>
              <a:t>‹#›</a:t>
            </a:fld>
            <a:endParaRPr lang="en-AU"/>
          </a:p>
        </p:txBody>
      </p:sp>
    </p:spTree>
    <p:extLst>
      <p:ext uri="{BB962C8B-B14F-4D97-AF65-F5344CB8AC3E}">
        <p14:creationId xmlns:p14="http://schemas.microsoft.com/office/powerpoint/2010/main" val="100554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B516C07-670A-4B44-A0DD-68D4A9BC63AE}" type="datetimeFigureOut">
              <a:rPr lang="en-AU" smtClean="0"/>
              <a:t>13/04/2015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899B05F-7037-41AA-A1A0-29F24C543288}" type="slidenum">
              <a:rPr lang="en-AU" smtClean="0"/>
              <a:t>‹#›</a:t>
            </a:fld>
            <a:endParaRPr lang="en-AU"/>
          </a:p>
        </p:txBody>
      </p:sp>
    </p:spTree>
    <p:extLst>
      <p:ext uri="{BB962C8B-B14F-4D97-AF65-F5344CB8AC3E}">
        <p14:creationId xmlns:p14="http://schemas.microsoft.com/office/powerpoint/2010/main" val="43595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16C07-670A-4B44-A0DD-68D4A9BC63AE}" type="datetimeFigureOut">
              <a:rPr lang="en-AU" smtClean="0"/>
              <a:t>13/04/2015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899B05F-7037-41AA-A1A0-29F24C543288}" type="slidenum">
              <a:rPr lang="en-AU" smtClean="0"/>
              <a:t>‹#›</a:t>
            </a:fld>
            <a:endParaRPr lang="en-AU"/>
          </a:p>
        </p:txBody>
      </p:sp>
    </p:spTree>
    <p:extLst>
      <p:ext uri="{BB962C8B-B14F-4D97-AF65-F5344CB8AC3E}">
        <p14:creationId xmlns:p14="http://schemas.microsoft.com/office/powerpoint/2010/main" val="985596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16C07-670A-4B44-A0DD-68D4A9BC63AE}" type="datetimeFigureOut">
              <a:rPr lang="en-AU" smtClean="0"/>
              <a:t>13/04/2015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899B05F-7037-41AA-A1A0-29F24C543288}" type="slidenum">
              <a:rPr lang="en-AU" smtClean="0"/>
              <a:t>‹#›</a:t>
            </a:fld>
            <a:endParaRPr lang="en-AU"/>
          </a:p>
        </p:txBody>
      </p:sp>
    </p:spTree>
    <p:extLst>
      <p:ext uri="{BB962C8B-B14F-4D97-AF65-F5344CB8AC3E}">
        <p14:creationId xmlns:p14="http://schemas.microsoft.com/office/powerpoint/2010/main" val="185419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16C07-670A-4B44-A0DD-68D4A9BC63AE}" type="datetimeFigureOut">
              <a:rPr lang="en-AU" smtClean="0"/>
              <a:t>13/04/2015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899B05F-7037-41AA-A1A0-29F24C543288}" type="slidenum">
              <a:rPr lang="en-AU" smtClean="0"/>
              <a:t>‹#›</a:t>
            </a:fld>
            <a:endParaRPr lang="en-AU"/>
          </a:p>
        </p:txBody>
      </p:sp>
    </p:spTree>
    <p:extLst>
      <p:ext uri="{BB962C8B-B14F-4D97-AF65-F5344CB8AC3E}">
        <p14:creationId xmlns:p14="http://schemas.microsoft.com/office/powerpoint/2010/main" val="499403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16C07-670A-4B44-A0DD-68D4A9BC63AE}" type="datetimeFigureOut">
              <a:rPr lang="en-AU" smtClean="0"/>
              <a:t>13/04/2015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9B05F-7037-41AA-A1A0-29F24C543288}" type="slidenum">
              <a:rPr lang="en-AU" smtClean="0"/>
              <a:t>‹#›</a:t>
            </a:fld>
            <a:endParaRPr lang="en-AU"/>
          </a:p>
        </p:txBody>
      </p:sp>
    </p:spTree>
    <p:extLst>
      <p:ext uri="{BB962C8B-B14F-4D97-AF65-F5344CB8AC3E}">
        <p14:creationId xmlns:p14="http://schemas.microsoft.com/office/powerpoint/2010/main" val="3961940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usi.gov.au/Pages/default.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2">
            <a:schemeClr val="accent5"/>
          </a:lnRef>
          <a:fillRef idx="1">
            <a:schemeClr val="lt1"/>
          </a:fillRef>
          <a:effectRef idx="0">
            <a:schemeClr val="accent5"/>
          </a:effectRef>
          <a:fontRef idx="minor">
            <a:schemeClr val="dk1"/>
          </a:fontRef>
        </p:style>
        <p:txBody>
          <a:bodyPr/>
          <a:lstStyle/>
          <a:p>
            <a:r>
              <a:rPr lang="en-AU" dirty="0" smtClean="0"/>
              <a:t>Creating Your USI (Unique Student Identifier) </a:t>
            </a:r>
            <a:endParaRPr lang="en-AU" dirty="0"/>
          </a:p>
        </p:txBody>
      </p:sp>
      <p:sp>
        <p:nvSpPr>
          <p:cNvPr id="3" name="Subtitle 2"/>
          <p:cNvSpPr>
            <a:spLocks noGrp="1"/>
          </p:cNvSpPr>
          <p:nvPr>
            <p:ph type="subTitle" idx="1"/>
          </p:nvPr>
        </p:nvSpPr>
        <p:spPr>
          <a:xfrm>
            <a:off x="1371600" y="3886200"/>
            <a:ext cx="6400800" cy="838944"/>
          </a:xfrm>
        </p:spPr>
        <p:style>
          <a:lnRef idx="2">
            <a:schemeClr val="accent5"/>
          </a:lnRef>
          <a:fillRef idx="1">
            <a:schemeClr val="lt1"/>
          </a:fillRef>
          <a:effectRef idx="0">
            <a:schemeClr val="accent5"/>
          </a:effectRef>
          <a:fontRef idx="minor">
            <a:schemeClr val="dk1"/>
          </a:fontRef>
        </p:style>
        <p:txBody>
          <a:bodyPr/>
          <a:lstStyle/>
          <a:p>
            <a:r>
              <a:rPr lang="en-AU" dirty="0" smtClean="0"/>
              <a:t>Northern Beaches SHS - 2015</a:t>
            </a:r>
            <a:endParaRPr lang="en-AU" dirty="0"/>
          </a:p>
        </p:txBody>
      </p:sp>
    </p:spTree>
    <p:extLst>
      <p:ext uri="{BB962C8B-B14F-4D97-AF65-F5344CB8AC3E}">
        <p14:creationId xmlns:p14="http://schemas.microsoft.com/office/powerpoint/2010/main" val="268093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AU" dirty="0" smtClean="0"/>
              <a:t>Step 5B – Contact Details</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936" y="1556792"/>
            <a:ext cx="4684516" cy="4525963"/>
          </a:xfrm>
        </p:spPr>
      </p:pic>
      <p:sp>
        <p:nvSpPr>
          <p:cNvPr id="5" name="TextBox 4"/>
          <p:cNvSpPr txBox="1"/>
          <p:nvPr/>
        </p:nvSpPr>
        <p:spPr>
          <a:xfrm>
            <a:off x="323528" y="2514196"/>
            <a:ext cx="2592288"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dirty="0" smtClean="0"/>
              <a:t>Complete the contact details section. Remember for most of you your mobile will be the easiest contact as you have this with you regularly. </a:t>
            </a:r>
            <a:endParaRPr lang="en-AU" dirty="0"/>
          </a:p>
        </p:txBody>
      </p:sp>
      <p:sp>
        <p:nvSpPr>
          <p:cNvPr id="6" name="Right Arrow 5"/>
          <p:cNvSpPr/>
          <p:nvPr/>
        </p:nvSpPr>
        <p:spPr>
          <a:xfrm>
            <a:off x="3117091" y="3578443"/>
            <a:ext cx="1296144" cy="244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411066" y="5768104"/>
            <a:ext cx="208823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dirty="0" smtClean="0"/>
              <a:t>Once completed, click “next”</a:t>
            </a:r>
            <a:endParaRPr lang="en-AU" dirty="0"/>
          </a:p>
        </p:txBody>
      </p:sp>
      <p:sp>
        <p:nvSpPr>
          <p:cNvPr id="8" name="Right Arrow 7"/>
          <p:cNvSpPr/>
          <p:nvPr/>
        </p:nvSpPr>
        <p:spPr>
          <a:xfrm>
            <a:off x="2699792" y="5877271"/>
            <a:ext cx="1872208" cy="213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34285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AU" dirty="0" smtClean="0"/>
              <a:t>Step 6 – Evidence of Identity</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1700808"/>
            <a:ext cx="4525963" cy="4525963"/>
          </a:xfrm>
        </p:spPr>
      </p:pic>
      <p:sp>
        <p:nvSpPr>
          <p:cNvPr id="5" name="TextBox 4"/>
          <p:cNvSpPr txBox="1"/>
          <p:nvPr/>
        </p:nvSpPr>
        <p:spPr>
          <a:xfrm>
            <a:off x="179512" y="3542753"/>
            <a:ext cx="309634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dirty="0" smtClean="0"/>
              <a:t>Indicate which </a:t>
            </a:r>
            <a:r>
              <a:rPr lang="en-AU" b="1" u="sng" dirty="0" smtClean="0"/>
              <a:t>one </a:t>
            </a:r>
            <a:r>
              <a:rPr lang="en-AU" dirty="0" smtClean="0"/>
              <a:t>form of ID you will be using.</a:t>
            </a:r>
            <a:endParaRPr lang="en-AU" dirty="0"/>
          </a:p>
        </p:txBody>
      </p:sp>
      <p:sp>
        <p:nvSpPr>
          <p:cNvPr id="6" name="Right Arrow 5"/>
          <p:cNvSpPr/>
          <p:nvPr/>
        </p:nvSpPr>
        <p:spPr>
          <a:xfrm>
            <a:off x="3491880" y="3933056"/>
            <a:ext cx="1440160" cy="256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251520" y="5363398"/>
            <a:ext cx="280831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dirty="0" smtClean="0"/>
              <a:t>Click “next”</a:t>
            </a:r>
            <a:endParaRPr lang="en-AU" dirty="0"/>
          </a:p>
        </p:txBody>
      </p:sp>
      <p:sp>
        <p:nvSpPr>
          <p:cNvPr id="8" name="Right Arrow 7"/>
          <p:cNvSpPr/>
          <p:nvPr/>
        </p:nvSpPr>
        <p:spPr>
          <a:xfrm>
            <a:off x="3347864" y="5548064"/>
            <a:ext cx="1872208" cy="2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68960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AU" dirty="0" smtClean="0"/>
              <a:t>Step 7 – Verification of Identity</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3928" y="1628800"/>
            <a:ext cx="4735967" cy="4525963"/>
          </a:xfrm>
        </p:spPr>
      </p:pic>
      <p:sp>
        <p:nvSpPr>
          <p:cNvPr id="5" name="TextBox 4"/>
          <p:cNvSpPr txBox="1"/>
          <p:nvPr/>
        </p:nvSpPr>
        <p:spPr>
          <a:xfrm>
            <a:off x="251520" y="2852936"/>
            <a:ext cx="259228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dirty="0" smtClean="0"/>
              <a:t>Fill in the evidence of identify section. This example has been done using a Queensland Drivers License</a:t>
            </a:r>
            <a:endParaRPr lang="en-AU" dirty="0"/>
          </a:p>
        </p:txBody>
      </p:sp>
      <p:sp>
        <p:nvSpPr>
          <p:cNvPr id="6" name="Right Arrow 5"/>
          <p:cNvSpPr/>
          <p:nvPr/>
        </p:nvSpPr>
        <p:spPr>
          <a:xfrm>
            <a:off x="3131840" y="3284984"/>
            <a:ext cx="122413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539552" y="5897597"/>
            <a:ext cx="259228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dirty="0" smtClean="0"/>
              <a:t>Click “next”</a:t>
            </a:r>
            <a:endParaRPr lang="en-AU" dirty="0"/>
          </a:p>
        </p:txBody>
      </p:sp>
      <p:sp>
        <p:nvSpPr>
          <p:cNvPr id="8" name="Right Arrow 7"/>
          <p:cNvSpPr/>
          <p:nvPr/>
        </p:nvSpPr>
        <p:spPr>
          <a:xfrm>
            <a:off x="3311860" y="5958572"/>
            <a:ext cx="2088232" cy="247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4486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AU" dirty="0" smtClean="0"/>
              <a:t>Step 8 – Your USI Password</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5976" y="1556792"/>
            <a:ext cx="4278399" cy="4525963"/>
          </a:xfrm>
        </p:spPr>
      </p:pic>
      <p:sp>
        <p:nvSpPr>
          <p:cNvPr id="5" name="TextBox 4"/>
          <p:cNvSpPr txBox="1"/>
          <p:nvPr/>
        </p:nvSpPr>
        <p:spPr>
          <a:xfrm>
            <a:off x="251520" y="2924944"/>
            <a:ext cx="2592288"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dirty="0" smtClean="0"/>
              <a:t>Set a password and questions and answers that you would remember if you ever forgot your password and needed to log on via training.gov.au</a:t>
            </a:r>
            <a:endParaRPr lang="en-AU" dirty="0"/>
          </a:p>
        </p:txBody>
      </p:sp>
      <p:sp>
        <p:nvSpPr>
          <p:cNvPr id="6" name="Right Arrow 5"/>
          <p:cNvSpPr/>
          <p:nvPr/>
        </p:nvSpPr>
        <p:spPr>
          <a:xfrm>
            <a:off x="3131840" y="3645024"/>
            <a:ext cx="144016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21858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AU" dirty="0" smtClean="0"/>
              <a:t>Step 9 – You’ve Created Your USI</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5976" y="2348880"/>
            <a:ext cx="4297737" cy="2088232"/>
          </a:xfrm>
        </p:spPr>
      </p:pic>
      <p:sp>
        <p:nvSpPr>
          <p:cNvPr id="6" name="TextBox 5"/>
          <p:cNvSpPr txBox="1"/>
          <p:nvPr/>
        </p:nvSpPr>
        <p:spPr>
          <a:xfrm>
            <a:off x="251520" y="2420888"/>
            <a:ext cx="2592288"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dirty="0" smtClean="0"/>
              <a:t>You have successfully created your USI. This will be emailed or texted to you depending on the contact detail you provided in Step 5B.</a:t>
            </a:r>
            <a:endParaRPr lang="en-AU" dirty="0"/>
          </a:p>
        </p:txBody>
      </p:sp>
      <p:sp>
        <p:nvSpPr>
          <p:cNvPr id="7" name="Right Arrow 6"/>
          <p:cNvSpPr/>
          <p:nvPr/>
        </p:nvSpPr>
        <p:spPr>
          <a:xfrm>
            <a:off x="3010548" y="3082027"/>
            <a:ext cx="144016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03770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AU" dirty="0" smtClean="0"/>
              <a:t>Step 10 – Recording Your USI</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5976" y="2132856"/>
            <a:ext cx="4409401" cy="2126164"/>
          </a:xfrm>
        </p:spPr>
      </p:pic>
      <p:sp>
        <p:nvSpPr>
          <p:cNvPr id="6" name="TextBox 5"/>
          <p:cNvSpPr txBox="1"/>
          <p:nvPr/>
        </p:nvSpPr>
        <p:spPr>
          <a:xfrm>
            <a:off x="251520" y="2420888"/>
            <a:ext cx="2592288"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dirty="0" smtClean="0"/>
              <a:t>You now need to complete this small piece of paper and give it back to your teacher. Mr Hustler will keep this and record your USI so the school can issue you Certificates.</a:t>
            </a:r>
            <a:endParaRPr lang="en-AU" dirty="0"/>
          </a:p>
        </p:txBody>
      </p:sp>
      <p:sp>
        <p:nvSpPr>
          <p:cNvPr id="7" name="Right Arrow 6"/>
          <p:cNvSpPr/>
          <p:nvPr/>
        </p:nvSpPr>
        <p:spPr>
          <a:xfrm>
            <a:off x="2915816" y="2887959"/>
            <a:ext cx="144016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71801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AU" dirty="0" smtClean="0"/>
              <a:t>What is a USI?</a:t>
            </a:r>
            <a:endParaRPr lang="en-AU" dirty="0"/>
          </a:p>
        </p:txBody>
      </p:sp>
      <p:sp>
        <p:nvSpPr>
          <p:cNvPr id="3" name="Content Placeholder 2"/>
          <p:cNvSpPr>
            <a:spLocks noGrp="1"/>
          </p:cNvSpPr>
          <p:nvPr>
            <p:ph idx="1"/>
          </p:nvPr>
        </p:nvSpPr>
        <p:spPr/>
        <p:txBody>
          <a:bodyPr>
            <a:normAutofit fontScale="85000" lnSpcReduction="20000"/>
          </a:bodyPr>
          <a:lstStyle/>
          <a:p>
            <a:pPr marL="0" indent="0">
              <a:buNone/>
            </a:pPr>
            <a:r>
              <a:rPr lang="en-AU" dirty="0"/>
              <a:t>From January 1</a:t>
            </a:r>
            <a:r>
              <a:rPr lang="en-AU" baseline="30000" dirty="0"/>
              <a:t>st</a:t>
            </a:r>
            <a:r>
              <a:rPr lang="en-AU" dirty="0"/>
              <a:t>, 2015 the Australian Government requires all students undertaking vocational training (VET) to have a USI. This 10 number and letter identifier will allow students to access their VET training records and results as a transcript from 2016 and beyond from their online USI account. Students often need to provide evidence of their academic achievements when applying for a job or to undertake further study so it is important that all students apply and attain their USI. </a:t>
            </a:r>
            <a:r>
              <a:rPr lang="en-AU" b="1" u="sng" dirty="0"/>
              <a:t>Students at Northern Beaches SHS will not be able to have their qualifications awarded until they have acquired and returned their USI to the school.</a:t>
            </a:r>
            <a:endParaRPr lang="en-AU" dirty="0"/>
          </a:p>
          <a:p>
            <a:endParaRPr lang="en-AU" dirty="0"/>
          </a:p>
        </p:txBody>
      </p:sp>
    </p:spTree>
    <p:extLst>
      <p:ext uri="{BB962C8B-B14F-4D97-AF65-F5344CB8AC3E}">
        <p14:creationId xmlns:p14="http://schemas.microsoft.com/office/powerpoint/2010/main" val="181089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AU" dirty="0" smtClean="0"/>
              <a:t>What will happen with my USI?</a:t>
            </a:r>
            <a:endParaRPr lang="en-AU" dirty="0"/>
          </a:p>
        </p:txBody>
      </p:sp>
      <p:sp>
        <p:nvSpPr>
          <p:cNvPr id="3" name="Content Placeholder 2"/>
          <p:cNvSpPr>
            <a:spLocks noGrp="1"/>
          </p:cNvSpPr>
          <p:nvPr>
            <p:ph idx="1"/>
          </p:nvPr>
        </p:nvSpPr>
        <p:spPr/>
        <p:txBody>
          <a:bodyPr/>
          <a:lstStyle/>
          <a:p>
            <a:pPr marL="0" indent="0">
              <a:buNone/>
            </a:pPr>
            <a:r>
              <a:rPr lang="en-AU" dirty="0" smtClean="0"/>
              <a:t>The </a:t>
            </a:r>
            <a:r>
              <a:rPr lang="en-AU" dirty="0"/>
              <a:t>Head of Senior Schooling at Northern Beaches SHS will enter the USI into a student database system. It will also be accessible by the Queensland Curriculum and Assessment Authority who issue Queensland Certificates of Education (QCE) and report to the Australian Government on vocational outcomes.</a:t>
            </a:r>
          </a:p>
          <a:p>
            <a:endParaRPr lang="en-AU" dirty="0"/>
          </a:p>
        </p:txBody>
      </p:sp>
    </p:spTree>
    <p:extLst>
      <p:ext uri="{BB962C8B-B14F-4D97-AF65-F5344CB8AC3E}">
        <p14:creationId xmlns:p14="http://schemas.microsoft.com/office/powerpoint/2010/main" val="64496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AU" dirty="0" smtClean="0"/>
              <a:t>What do I need to create my USI?</a:t>
            </a:r>
            <a:endParaRPr lang="en-AU" dirty="0"/>
          </a:p>
        </p:txBody>
      </p:sp>
      <p:sp>
        <p:nvSpPr>
          <p:cNvPr id="3" name="Content Placeholder 2"/>
          <p:cNvSpPr>
            <a:spLocks noGrp="1"/>
          </p:cNvSpPr>
          <p:nvPr>
            <p:ph idx="1"/>
          </p:nvPr>
        </p:nvSpPr>
        <p:spPr/>
        <p:txBody>
          <a:bodyPr>
            <a:normAutofit fontScale="85000" lnSpcReduction="20000"/>
          </a:bodyPr>
          <a:lstStyle/>
          <a:p>
            <a:pPr marL="0" indent="0">
              <a:buNone/>
            </a:pPr>
            <a:r>
              <a:rPr lang="en-AU" dirty="0" smtClean="0"/>
              <a:t>In </a:t>
            </a:r>
            <a:r>
              <a:rPr lang="en-AU" dirty="0"/>
              <a:t>order to apply for a USI you will need to have </a:t>
            </a:r>
            <a:r>
              <a:rPr lang="en-AU" b="1" u="sng" dirty="0"/>
              <a:t>one</a:t>
            </a:r>
            <a:r>
              <a:rPr lang="en-AU" dirty="0"/>
              <a:t> of the following forms of identification:</a:t>
            </a:r>
          </a:p>
          <a:p>
            <a:pPr lvl="0"/>
            <a:r>
              <a:rPr lang="en-AU" dirty="0"/>
              <a:t>Birth Certificate (Australian)</a:t>
            </a:r>
          </a:p>
          <a:p>
            <a:pPr lvl="0"/>
            <a:r>
              <a:rPr lang="en-AU" dirty="0"/>
              <a:t>Driver’s License (this can be a Learners Permit)</a:t>
            </a:r>
          </a:p>
          <a:p>
            <a:pPr lvl="0"/>
            <a:r>
              <a:rPr lang="en-AU" dirty="0"/>
              <a:t>Medicare Card</a:t>
            </a:r>
          </a:p>
          <a:p>
            <a:pPr lvl="0"/>
            <a:r>
              <a:rPr lang="en-AU" dirty="0"/>
              <a:t>Australian Passport</a:t>
            </a:r>
          </a:p>
          <a:p>
            <a:pPr lvl="0"/>
            <a:r>
              <a:rPr lang="en-AU" dirty="0"/>
              <a:t>Visa (with Non-Australian Passport) for international students</a:t>
            </a:r>
          </a:p>
          <a:p>
            <a:pPr lvl="0"/>
            <a:r>
              <a:rPr lang="en-AU" dirty="0"/>
              <a:t>Certificate of Registration by Descent</a:t>
            </a:r>
          </a:p>
          <a:p>
            <a:pPr lvl="0"/>
            <a:r>
              <a:rPr lang="en-AU" dirty="0"/>
              <a:t>Citizenship Certificate</a:t>
            </a:r>
          </a:p>
          <a:p>
            <a:pPr lvl="0"/>
            <a:r>
              <a:rPr lang="en-AU" dirty="0" err="1"/>
              <a:t>Immi</a:t>
            </a:r>
            <a:r>
              <a:rPr lang="en-AU" dirty="0"/>
              <a:t> Card</a:t>
            </a:r>
          </a:p>
          <a:p>
            <a:endParaRPr lang="en-AU" dirty="0"/>
          </a:p>
        </p:txBody>
      </p:sp>
    </p:spTree>
    <p:extLst>
      <p:ext uri="{BB962C8B-B14F-4D97-AF65-F5344CB8AC3E}">
        <p14:creationId xmlns:p14="http://schemas.microsoft.com/office/powerpoint/2010/main" val="1781882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AU" dirty="0" smtClean="0"/>
              <a:t>Step 1 – Log On </a:t>
            </a:r>
            <a:endParaRPr lang="en-AU" dirty="0"/>
          </a:p>
        </p:txBody>
      </p:sp>
      <p:sp>
        <p:nvSpPr>
          <p:cNvPr id="3" name="Content Placeholder 2"/>
          <p:cNvSpPr>
            <a:spLocks noGrp="1"/>
          </p:cNvSpPr>
          <p:nvPr>
            <p:ph idx="1"/>
          </p:nvPr>
        </p:nvSpPr>
        <p:spPr/>
        <p:txBody>
          <a:bodyPr/>
          <a:lstStyle/>
          <a:p>
            <a:pPr marL="0" indent="0">
              <a:buNone/>
            </a:pPr>
            <a:endParaRPr lang="en-AU" b="1" u="sng" dirty="0" smtClean="0">
              <a:hlinkClick r:id="rId2"/>
            </a:endParaRPr>
          </a:p>
          <a:p>
            <a:pPr marL="0" indent="0">
              <a:buNone/>
            </a:pPr>
            <a:r>
              <a:rPr lang="en-AU" b="1" u="sng" dirty="0" smtClean="0">
                <a:hlinkClick r:id="rId2"/>
              </a:rPr>
              <a:t>http</a:t>
            </a:r>
            <a:r>
              <a:rPr lang="en-AU" b="1" u="sng" dirty="0">
                <a:hlinkClick r:id="rId2"/>
              </a:rPr>
              <a:t>://www.usi.gov.au/Pages/default.aspx</a:t>
            </a:r>
            <a:r>
              <a:rPr lang="en-AU" b="1" u="sng" dirty="0"/>
              <a:t> </a:t>
            </a:r>
            <a:r>
              <a:rPr lang="en-AU" b="1" dirty="0"/>
              <a:t> </a:t>
            </a:r>
            <a:r>
              <a:rPr lang="en-AU" dirty="0"/>
              <a:t>select “Create your USI”</a:t>
            </a:r>
            <a:r>
              <a:rPr lang="en-AU" b="1" dirty="0"/>
              <a:t> </a:t>
            </a:r>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5739" y="3356992"/>
            <a:ext cx="4481951" cy="3352702"/>
          </a:xfrm>
          <a:prstGeom prst="rect">
            <a:avLst/>
          </a:prstGeom>
        </p:spPr>
      </p:pic>
      <p:sp>
        <p:nvSpPr>
          <p:cNvPr id="5" name="Right Arrow 4"/>
          <p:cNvSpPr/>
          <p:nvPr/>
        </p:nvSpPr>
        <p:spPr>
          <a:xfrm>
            <a:off x="3203848" y="5157192"/>
            <a:ext cx="22322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29775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AU" dirty="0" smtClean="0"/>
              <a:t>Step 2 – Create a USI</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9912" y="1556792"/>
            <a:ext cx="4828485" cy="4525963"/>
          </a:xfrm>
        </p:spPr>
      </p:pic>
      <p:sp>
        <p:nvSpPr>
          <p:cNvPr id="5" name="TextBox 4"/>
          <p:cNvSpPr txBox="1"/>
          <p:nvPr/>
        </p:nvSpPr>
        <p:spPr>
          <a:xfrm>
            <a:off x="323528" y="5445224"/>
            <a:ext cx="230425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dirty="0" smtClean="0"/>
              <a:t>Click “continue”</a:t>
            </a:r>
            <a:endParaRPr lang="en-AU" dirty="0"/>
          </a:p>
        </p:txBody>
      </p:sp>
      <p:sp>
        <p:nvSpPr>
          <p:cNvPr id="6" name="Right Arrow 5"/>
          <p:cNvSpPr/>
          <p:nvPr/>
        </p:nvSpPr>
        <p:spPr>
          <a:xfrm>
            <a:off x="2915816" y="5537557"/>
            <a:ext cx="1368152"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1609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fontScale="90000"/>
          </a:bodyPr>
          <a:lstStyle/>
          <a:p>
            <a:r>
              <a:rPr lang="en-AU" dirty="0" smtClean="0"/>
              <a:t>Step 3 – Agree to Terms &amp; Conditions</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3888" y="1628800"/>
            <a:ext cx="5118903" cy="4525963"/>
          </a:xfrm>
        </p:spPr>
      </p:pic>
      <p:sp>
        <p:nvSpPr>
          <p:cNvPr id="5" name="TextBox 4"/>
          <p:cNvSpPr txBox="1"/>
          <p:nvPr/>
        </p:nvSpPr>
        <p:spPr>
          <a:xfrm>
            <a:off x="251520" y="4017550"/>
            <a:ext cx="288032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dirty="0" smtClean="0"/>
              <a:t>Click both boxes as show in the picture and then click “next”</a:t>
            </a:r>
            <a:endParaRPr lang="en-AU" dirty="0"/>
          </a:p>
        </p:txBody>
      </p:sp>
      <p:sp>
        <p:nvSpPr>
          <p:cNvPr id="6" name="Right Arrow 5"/>
          <p:cNvSpPr/>
          <p:nvPr/>
        </p:nvSpPr>
        <p:spPr>
          <a:xfrm>
            <a:off x="3347864" y="4725144"/>
            <a:ext cx="1080120" cy="215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21548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a:bodyPr>
          <a:lstStyle/>
          <a:p>
            <a:r>
              <a:rPr lang="en-AU" dirty="0" smtClean="0"/>
              <a:t>Step 4 – USI Student Portal</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896" y="1484784"/>
            <a:ext cx="4933226" cy="4525963"/>
          </a:xfrm>
        </p:spPr>
      </p:pic>
      <p:sp>
        <p:nvSpPr>
          <p:cNvPr id="5" name="TextBox 4"/>
          <p:cNvSpPr txBox="1"/>
          <p:nvPr/>
        </p:nvSpPr>
        <p:spPr>
          <a:xfrm>
            <a:off x="323528" y="4664181"/>
            <a:ext cx="237626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dirty="0" smtClean="0"/>
              <a:t>Click “Create USI”</a:t>
            </a:r>
            <a:endParaRPr lang="en-AU" dirty="0"/>
          </a:p>
        </p:txBody>
      </p:sp>
      <p:sp>
        <p:nvSpPr>
          <p:cNvPr id="6" name="Right Arrow 5"/>
          <p:cNvSpPr/>
          <p:nvPr/>
        </p:nvSpPr>
        <p:spPr>
          <a:xfrm>
            <a:off x="3059832" y="4725144"/>
            <a:ext cx="3456384" cy="308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16500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AU" dirty="0" smtClean="0"/>
              <a:t>Step 5A – Personal Details</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4552" y="1340768"/>
            <a:ext cx="4370522" cy="5112568"/>
          </a:xfrm>
        </p:spPr>
      </p:pic>
      <p:sp>
        <p:nvSpPr>
          <p:cNvPr id="5" name="TextBox 4"/>
          <p:cNvSpPr txBox="1"/>
          <p:nvPr/>
        </p:nvSpPr>
        <p:spPr>
          <a:xfrm>
            <a:off x="395536" y="3700797"/>
            <a:ext cx="259228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dirty="0" smtClean="0"/>
              <a:t>Fill out your personal details. You will need to scroll down for Step 5B.</a:t>
            </a:r>
            <a:endParaRPr lang="en-AU" dirty="0"/>
          </a:p>
        </p:txBody>
      </p:sp>
      <p:sp>
        <p:nvSpPr>
          <p:cNvPr id="6" name="Right Arrow 5"/>
          <p:cNvSpPr/>
          <p:nvPr/>
        </p:nvSpPr>
        <p:spPr>
          <a:xfrm>
            <a:off x="3261107" y="4210112"/>
            <a:ext cx="144016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34294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PPublishedNotificationAddresses xmlns="08ebcde4-8e12-42be-b3ef-40880bded71a" xsi:nil="true"/>
    <PPModeratedDate xmlns="08ebcde4-8e12-42be-b3ef-40880bded71a" xsi:nil="true"/>
    <PPSubmittedDate xmlns="08ebcde4-8e12-42be-b3ef-40880bded71a" xsi:nil="true"/>
    <PPReferenceNumber xmlns="08ebcde4-8e12-42be-b3ef-40880bded71a" xsi:nil="true"/>
    <PPLastReviewedBy xmlns="08ebcde4-8e12-42be-b3ef-40880bded71a">
      <UserInfo>
        <DisplayName/>
        <AccountId xsi:nil="true"/>
        <AccountType/>
      </UserInfo>
    </PPLastReviewedBy>
    <PPModeratedBy xmlns="08ebcde4-8e12-42be-b3ef-40880bded71a">
      <UserInfo>
        <DisplayName/>
        <AccountId xsi:nil="true"/>
        <AccountType/>
      </UserInfo>
    </PPModeratedBy>
    <PPContentApprover xmlns="08ebcde4-8e12-42be-b3ef-40880bded71a">
      <UserInfo>
        <DisplayName/>
        <AccountId xsi:nil="true"/>
        <AccountType/>
      </UserInfo>
    </PPContentApprover>
    <PPContentAuthor xmlns="08ebcde4-8e12-42be-b3ef-40880bded71a">
      <UserInfo>
        <DisplayName/>
        <AccountId xsi:nil="true"/>
        <AccountType/>
      </UserInfo>
    </PPContentAuthor>
    <PPLastReviewedDate xmlns="08ebcde4-8e12-42be-b3ef-40880bded71a" xsi:nil="true"/>
    <PPSubmittedBy xmlns="08ebcde4-8e12-42be-b3ef-40880bded71a">
      <UserInfo>
        <DisplayName/>
        <AccountId xsi:nil="true"/>
        <AccountType/>
      </UserInfo>
    </PPSubmittedBy>
    <PPContentOwner xmlns="08ebcde4-8e12-42be-b3ef-40880bded71a">
      <UserInfo>
        <DisplayName/>
        <AccountId xsi:nil="true"/>
        <AccountType/>
      </UserInfo>
    </PPContentOwner>
    <PPReviewDate xmlns="08ebcde4-8e12-42be-b3ef-40880bded71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57CB6E76B1BC40B689F31C58559171" ma:contentTypeVersion="14" ma:contentTypeDescription="Create a new document." ma:contentTypeScope="" ma:versionID="af8654b8d148b09e63a4609b6541a89d">
  <xsd:schema xmlns:xsd="http://www.w3.org/2001/XMLSchema" xmlns:xs="http://www.w3.org/2001/XMLSchema" xmlns:p="http://schemas.microsoft.com/office/2006/metadata/properties" xmlns:ns1="http://schemas.microsoft.com/sharepoint/v3" xmlns:ns2="08ebcde4-8e12-42be-b3ef-40880bded71a" targetNamespace="http://schemas.microsoft.com/office/2006/metadata/properties" ma:root="true" ma:fieldsID="1ff63aceb4b6aca127dfed93cccdee50" ns1:_="" ns2:_="">
    <xsd:import namespace="http://schemas.microsoft.com/sharepoint/v3"/>
    <xsd:import namespace="08ebcde4-8e12-42be-b3ef-40880bded71a"/>
    <xsd:element name="properties">
      <xsd:complexType>
        <xsd:sequence>
          <xsd:element name="documentManagement">
            <xsd:complexType>
              <xsd:all>
                <xsd:element ref="ns1:PublishingStartDate" minOccurs="0"/>
                <xsd:element ref="ns1:PublishingExpirationDate" minOccurs="0"/>
                <xsd:element ref="ns2:PPContentOwner" minOccurs="0"/>
                <xsd:element ref="ns2:PPContentAuthor" minOccurs="0"/>
                <xsd:element ref="ns2:PPSubmittedBy" minOccurs="0"/>
                <xsd:element ref="ns2:PPSubmittedDate" minOccurs="0"/>
                <xsd:element ref="ns2:PPModeratedBy" minOccurs="0"/>
                <xsd:element ref="ns2:PPModeratedDate" minOccurs="0"/>
                <xsd:element ref="ns2:PPReferenceNumber" minOccurs="0"/>
                <xsd:element ref="ns2:PPContentApprover" minOccurs="0"/>
                <xsd:element ref="ns2:PPReviewDate" minOccurs="0"/>
                <xsd:element ref="ns2:PPLastReviewedDate" minOccurs="0"/>
                <xsd:element ref="ns2:PPLastReviewedBy" minOccurs="0"/>
                <xsd:element ref="ns2:PPPublishedNotificationAddress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ebcde4-8e12-42be-b3ef-40880bded71a" elementFormDefault="qualified">
    <xsd:import namespace="http://schemas.microsoft.com/office/2006/documentManagement/types"/>
    <xsd:import namespace="http://schemas.microsoft.com/office/infopath/2007/PartnerControls"/>
    <xsd:element name="PPContentOwner" ma:index="10" nillable="true" ma:displayName="Content Owner" ma:description="The person ultimately responsible for the content of this item." ma:list="UserInfo" ma:internalName="PPConten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ContentAuthor" ma:index="11" nillable="true" ma:displayName="Content Author" ma:description="The person responsible for creating and maintaining this item’s content." ma:list="UserInfo" ma:internalName="PPCont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By" ma:index="12" nillable="true" ma:displayName="Submitted By" ma:description="The person who submitted this item for approval." ma:list="UserInfo" ma:internalName="PPSubmit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Date" ma:index="13" nillable="true" ma:displayName="Submitted Date" ma:description="The date and time when this item was submitted for approval." ma:format="DateOnly" ma:internalName="PPSubmittedDate">
      <xsd:simpleType>
        <xsd:restriction base="dms:DateTime"/>
      </xsd:simpleType>
    </xsd:element>
    <xsd:element name="PPModeratedBy" ma:index="14" nillable="true" ma:displayName="Moderated By" ma:description="The user that either approved or rejected the item." ma:list="UserInfo" ma:internalName="PPModera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ModeratedDate" ma:index="15" nillable="true" ma:displayName="Moderated Date" ma:description="The date that the item was either approved or rejected." ma:format="DateOnly" ma:internalName="PPModeratedDate">
      <xsd:simpleType>
        <xsd:restriction base="dms:DateTime"/>
      </xsd:simpleType>
    </xsd:element>
    <xsd:element name="PPReferenceNumber" ma:index="16" nillable="true" ma:displayName="Reference Number" ma:description="The identifier from another system that represents or is related to this item (if applicable)." ma:internalName="PPReferenceNumber">
      <xsd:simpleType>
        <xsd:restriction base="dms:Text"/>
      </xsd:simpleType>
    </xsd:element>
    <xsd:element name="PPContentApprover" ma:index="17" nillable="true" ma:displayName="Content Approver" ma:description="The person who is responsible for approving the content of this item." ma:list="UserInfo" ma:internalName="PPContentApprov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ReviewDate" ma:index="18" nillable="true" ma:displayName="Review Date" ma:description="The date the item's content will be next due for review." ma:format="DateOnly" ma:internalName="PPReviewDate">
      <xsd:simpleType>
        <xsd:restriction base="dms:DateTime"/>
      </xsd:simpleType>
    </xsd:element>
    <xsd:element name="PPLastReviewedDate" ma:index="19" nillable="true" ma:displayName="Last Reviewed Date" ma:description="The date the item's content was last reviewed." ma:internalName="PPLastReviewedDate">
      <xsd:simpleType>
        <xsd:restriction base="dms:DateTime"/>
      </xsd:simpleType>
    </xsd:element>
    <xsd:element name="PPLastReviewedBy" ma:index="20" nillable="true" ma:displayName="Last Reviewed By" ma:description="The person who last reviewed the item's content." ma:list="UserInfo" ma:internalName="PPLastReview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PublishedNotificationAddresses" ma:index="21" nillable="true" ma:displayName="Published Notification Address(es)" ma:description="The email address(es) of people to notify when this item is published. Note: Email addresses are separated by a ';'." ma:internalName="PPPublishedNotificationAddresse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DD2A39-E313-4999-BF73-B3713A7D13BE}"/>
</file>

<file path=customXml/itemProps2.xml><?xml version="1.0" encoding="utf-8"?>
<ds:datastoreItem xmlns:ds="http://schemas.openxmlformats.org/officeDocument/2006/customXml" ds:itemID="{4646BFA5-62A2-47AF-A5AE-9003E00AACBA}"/>
</file>

<file path=customXml/itemProps3.xml><?xml version="1.0" encoding="utf-8"?>
<ds:datastoreItem xmlns:ds="http://schemas.openxmlformats.org/officeDocument/2006/customXml" ds:itemID="{AD633952-8532-4546-9E0E-8337E962589D}"/>
</file>

<file path=docProps/app.xml><?xml version="1.0" encoding="utf-8"?>
<Properties xmlns="http://schemas.openxmlformats.org/officeDocument/2006/extended-properties" xmlns:vt="http://schemas.openxmlformats.org/officeDocument/2006/docPropsVTypes">
  <TotalTime>37</TotalTime>
  <Words>521</Words>
  <Application>Microsoft Office PowerPoint</Application>
  <PresentationFormat>On-screen Show (4:3)</PresentationFormat>
  <Paragraphs>42</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Creating Your USI (Unique Student Identifier) </vt:lpstr>
      <vt:lpstr>What is a USI?</vt:lpstr>
      <vt:lpstr>What will happen with my USI?</vt:lpstr>
      <vt:lpstr>What do I need to create my USI?</vt:lpstr>
      <vt:lpstr>Step 1 – Log On </vt:lpstr>
      <vt:lpstr>Step 2 – Create a USI</vt:lpstr>
      <vt:lpstr>Step 3 – Agree to Terms &amp; Conditions</vt:lpstr>
      <vt:lpstr>Step 4 – USI Student Portal</vt:lpstr>
      <vt:lpstr>Step 5A – Personal Details</vt:lpstr>
      <vt:lpstr>Step 5B – Contact Details</vt:lpstr>
      <vt:lpstr>Step 6 – Evidence of Identity</vt:lpstr>
      <vt:lpstr>Step 7 – Verification of Identity</vt:lpstr>
      <vt:lpstr>Step 8 – Your USI Password</vt:lpstr>
      <vt:lpstr>Step 9 – You’ve Created Your USI</vt:lpstr>
      <vt:lpstr>Step 10 – Recording Your USI</vt:lpstr>
    </vt:vector>
  </TitlesOfParts>
  <Company>Queensland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Your USI (Unique Student Identifier)</dc:title>
  <dc:creator>HUSTLER, Nathan</dc:creator>
  <cp:lastModifiedBy>TURNER, Brendan</cp:lastModifiedBy>
  <cp:revision>4</cp:revision>
  <dcterms:created xsi:type="dcterms:W3CDTF">2015-03-24T06:22:11Z</dcterms:created>
  <dcterms:modified xsi:type="dcterms:W3CDTF">2015-04-13T02:45:00Z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0x0101002757CB6E76B1BC40B689F31C58559171</vt:lpwstr>
  </property>
</Properties>
</file>